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8"/>
  </p:notesMasterIdLst>
  <p:sldIdLst>
    <p:sldId id="280" r:id="rId6"/>
    <p:sldId id="2147474203" r:id="rId7"/>
    <p:sldId id="2147474204" r:id="rId8"/>
    <p:sldId id="2147474202" r:id="rId9"/>
    <p:sldId id="274" r:id="rId10"/>
    <p:sldId id="2147470958" r:id="rId11"/>
    <p:sldId id="2147470860" r:id="rId12"/>
    <p:sldId id="2147470864" r:id="rId13"/>
    <p:sldId id="2147470861" r:id="rId14"/>
    <p:sldId id="2147470611" r:id="rId15"/>
    <p:sldId id="2147470859" r:id="rId16"/>
    <p:sldId id="214747071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9"/>
    <a:srgbClr val="954C9E"/>
    <a:srgbClr val="68A4D2"/>
    <a:srgbClr val="F26422"/>
    <a:srgbClr val="E9D3E2"/>
    <a:srgbClr val="D7ADC9"/>
    <a:srgbClr val="C282AC"/>
    <a:srgbClr val="C2DAEC"/>
    <a:srgbClr val="9BC3E1"/>
    <a:srgbClr val="F0A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faellaQuaglietta\Documents\pas\graf%20per%20DEA%2011%20nov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713155343055637E-2"/>
          <c:y val="3.5609131537379012E-2"/>
          <c:w val="0.95968566280610745"/>
          <c:h val="0.6932532038659741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'slide 3 a  (2)'!$F$5</c:f>
              <c:strCache>
                <c:ptCount val="1"/>
                <c:pt idx="0">
                  <c:v>PIL (valore)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27000"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 a  (2)'!$A$6:$A$9</c:f>
              <c:strCach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'slide 3 a  (2)'!$F$6:$F$9</c:f>
              <c:numCache>
                <c:formatCode>#,##0.0</c:formatCode>
                <c:ptCount val="4"/>
                <c:pt idx="0">
                  <c:v>3.3</c:v>
                </c:pt>
                <c:pt idx="1">
                  <c:v>3.2</c:v>
                </c:pt>
                <c:pt idx="2">
                  <c:v>3.1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7-4CAC-A065-D6ACF4FB8B03}"/>
            </c:ext>
          </c:extLst>
        </c:ser>
        <c:ser>
          <c:idx val="3"/>
          <c:order val="1"/>
          <c:tx>
            <c:strRef>
              <c:f>'slide 3 a  (2)'!$G$5</c:f>
              <c:strCache>
                <c:ptCount val="1"/>
                <c:pt idx="0">
                  <c:v>Commercio internazionale (volume)</c:v>
                </c:pt>
              </c:strCache>
            </c:strRef>
          </c:tx>
          <c:spPr>
            <a:solidFill>
              <a:srgbClr val="C00000"/>
            </a:solidFill>
            <a:ln w="127000"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 a  (2)'!$A$6:$A$9</c:f>
              <c:strCach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'slide 3 a  (2)'!$G$6:$G$9</c:f>
              <c:numCache>
                <c:formatCode>#,##0.0</c:formatCode>
                <c:ptCount val="4"/>
                <c:pt idx="0">
                  <c:v>2.8</c:v>
                </c:pt>
                <c:pt idx="1">
                  <c:v>2.4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7-4CAC-A065-D6ACF4FB8B03}"/>
            </c:ext>
          </c:extLst>
        </c:ser>
        <c:ser>
          <c:idx val="0"/>
          <c:order val="2"/>
          <c:tx>
            <c:strRef>
              <c:f>'slide 3 a  (2)'!$D$5</c:f>
              <c:strCache>
                <c:ptCount val="1"/>
                <c:pt idx="0">
                  <c:v>Trasporto Marittimo (tonnellate)</c:v>
                </c:pt>
              </c:strCache>
            </c:strRef>
          </c:tx>
          <c:spPr>
            <a:solidFill>
              <a:srgbClr val="22335A"/>
            </a:solidFill>
            <a:ln w="127000">
              <a:solidFill>
                <a:srgbClr val="2233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 a  (2)'!$A$6:$A$9</c:f>
              <c:strCach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'slide 3 a  (2)'!$D$6:$D$9</c:f>
              <c:numCache>
                <c:formatCode>#,##0.0</c:formatCode>
                <c:ptCount val="4"/>
                <c:pt idx="0">
                  <c:v>2.4</c:v>
                </c:pt>
                <c:pt idx="1">
                  <c:v>0.9</c:v>
                </c:pt>
                <c:pt idx="2">
                  <c:v>1.6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7-4CAC-A065-D6ACF4FB8B03}"/>
            </c:ext>
          </c:extLst>
        </c:ser>
        <c:ser>
          <c:idx val="1"/>
          <c:order val="3"/>
          <c:tx>
            <c:strRef>
              <c:f>'slide 3 a  (2)'!$E$5</c:f>
              <c:strCache>
                <c:ptCount val="1"/>
                <c:pt idx="0">
                  <c:v>Trasporto Marittimo (tonnellate-miglia)</c:v>
                </c:pt>
              </c:strCache>
            </c:strRef>
          </c:tx>
          <c:spPr>
            <a:solidFill>
              <a:srgbClr val="44ACB7"/>
            </a:solidFill>
            <a:ln w="127000">
              <a:solidFill>
                <a:srgbClr val="44ACB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 a  (2)'!$A$6:$A$9</c:f>
              <c:strCach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strCache>
            </c:strRef>
          </c:cat>
          <c:val>
            <c:numRef>
              <c:f>'slide 3 a  (2)'!$E$6:$E$9</c:f>
              <c:numCache>
                <c:formatCode>#,##0.0</c:formatCode>
                <c:ptCount val="4"/>
                <c:pt idx="0">
                  <c:v>6.1</c:v>
                </c:pt>
                <c:pt idx="1">
                  <c:v>1.2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17-4CAC-A065-D6ACF4FB8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0"/>
        <c:axId val="920195400"/>
        <c:axId val="920192880"/>
      </c:barChart>
      <c:catAx>
        <c:axId val="92019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20192880"/>
        <c:crosses val="autoZero"/>
        <c:auto val="1"/>
        <c:lblAlgn val="ctr"/>
        <c:lblOffset val="100"/>
        <c:noMultiLvlLbl val="0"/>
      </c:catAx>
      <c:valAx>
        <c:axId val="9201928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2019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42678722725759"/>
          <c:y val="5.8006434113802907E-2"/>
          <c:w val="0.73030774162284506"/>
          <c:h val="0.20675421364102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2483507366525E-2"/>
          <c:y val="2.2989232087241254E-2"/>
          <c:w val="0.96995032985266949"/>
          <c:h val="0.761747958368590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AC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2'!$A$6:$A$10</c:f>
              <c:strCache>
                <c:ptCount val="5"/>
                <c:pt idx="0">
                  <c:v>US</c:v>
                </c:pt>
                <c:pt idx="1">
                  <c:v>EU</c:v>
                </c:pt>
                <c:pt idx="2">
                  <c:v>India</c:v>
                </c:pt>
                <c:pt idx="3">
                  <c:v>ASEAN</c:v>
                </c:pt>
                <c:pt idx="4">
                  <c:v>Latin America</c:v>
                </c:pt>
              </c:strCache>
            </c:strRef>
          </c:cat>
          <c:val>
            <c:numRef>
              <c:f>'graf 2'!$B$6:$B$10</c:f>
              <c:numCache>
                <c:formatCode>General</c:formatCode>
                <c:ptCount val="5"/>
                <c:pt idx="0">
                  <c:v>-16.899999999999999</c:v>
                </c:pt>
                <c:pt idx="1">
                  <c:v>8.1999999999999993</c:v>
                </c:pt>
                <c:pt idx="2">
                  <c:v>12.9</c:v>
                </c:pt>
                <c:pt idx="3">
                  <c:v>14.7</c:v>
                </c:pt>
                <c:pt idx="4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2-4754-96E5-CA0E6C8A4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3790816"/>
        <c:axId val="1603790336"/>
      </c:barChart>
      <c:catAx>
        <c:axId val="16037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3790336"/>
        <c:crosses val="autoZero"/>
        <c:auto val="1"/>
        <c:lblAlgn val="ctr"/>
        <c:lblOffset val="100"/>
        <c:noMultiLvlLbl val="0"/>
      </c:catAx>
      <c:valAx>
        <c:axId val="1603790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37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169541884408975E-2"/>
          <c:y val="6.8504570240477028E-2"/>
          <c:w val="0.93552250654525015"/>
          <c:h val="0.78702385155545096"/>
        </c:manualLayout>
      </c:layout>
      <c:lineChart>
        <c:grouping val="standard"/>
        <c:varyColors val="0"/>
        <c:ser>
          <c:idx val="0"/>
          <c:order val="0"/>
          <c:tx>
            <c:strRef>
              <c:f>'Pil trend al 2029'!$A$2</c:f>
              <c:strCache>
                <c:ptCount val="1"/>
                <c:pt idx="0">
                  <c:v>China</c:v>
                </c:pt>
              </c:strCache>
            </c:strRef>
          </c:tx>
          <c:spPr>
            <a:ln w="31750" cap="rnd">
              <a:solidFill>
                <a:srgbClr val="26AAE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28ACE4"/>
              </a:solidFill>
              <a:ln>
                <a:solidFill>
                  <a:srgbClr val="26AAE1"/>
                </a:solidFill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6E-4623-8E28-42791EC4B227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E-4623-8E28-42791EC4B227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6E-4623-8E28-42791EC4B227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E-4623-8E28-42791EC4B227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6E-4623-8E28-42791EC4B227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6E-4623-8E28-42791EC4B227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6E-4623-8E28-42791EC4B227}"/>
                </c:ext>
              </c:extLst>
            </c:dLbl>
            <c:dLbl>
              <c:idx val="7"/>
              <c:layout>
                <c:manualLayout>
                  <c:x val="-1.6265089498138818E-2"/>
                  <c:y val="2.4584964291956821E-2"/>
                </c:manualLayout>
              </c:layout>
              <c:tx>
                <c:rich>
                  <a:bodyPr rot="0" spcFirstLastPara="1" vertOverflow="overflow" horzOverflow="overflow" vert="horz" wrap="square" lIns="0" tIns="19050" rIns="38100" bIns="19050" anchor="ctr" anchorCtr="1">
                    <a:norm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AFB6DB27-EF13-4980-8E7D-D0BFDD0725B1}" type="SERIESNAME">
                      <a:rPr lang="en-US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[NOME SERIE]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;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fld id="{3D8AF285-E2C4-4397-A3AE-E457D4C668A7}" type="VALUE">
                      <a:rPr lang="en-US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[VALORE]</a:t>
                    </a:fld>
                    <a:endParaRPr lang="en-US" baseline="0" dirty="0"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0" tIns="19050" rIns="38100" bIns="19050" anchor="ctr" anchorCtr="1">
                  <a:norm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8899228987754"/>
                      <c:h val="0.254478095651399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B6E-4623-8E28-42791EC4B22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19050" rIns="38100" bIns="19050" anchor="ctr" anchorCtr="1">
                <a:norm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'Pil trend al 2029'!$B$1:$I$1</c:f>
              <c:strCach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</c:strRef>
          </c:cat>
          <c:val>
            <c:numRef>
              <c:f>'Pil trend al 2029'!$B$2:$I$2</c:f>
              <c:numCache>
                <c:formatCode>0.00</c:formatCode>
                <c:ptCount val="8"/>
                <c:pt idx="0">
                  <c:v>2.95</c:v>
                </c:pt>
                <c:pt idx="1">
                  <c:v>5.25</c:v>
                </c:pt>
                <c:pt idx="2">
                  <c:v>4.8239999999999998</c:v>
                </c:pt>
                <c:pt idx="3">
                  <c:v>4.484</c:v>
                </c:pt>
                <c:pt idx="4">
                  <c:v>4.101</c:v>
                </c:pt>
                <c:pt idx="5">
                  <c:v>3.5760000000000001</c:v>
                </c:pt>
                <c:pt idx="6">
                  <c:v>3.3650000000000002</c:v>
                </c:pt>
                <c:pt idx="7">
                  <c:v>3.2930000000000001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B6E-4623-8E28-42791EC4B227}"/>
            </c:ext>
          </c:extLst>
        </c:ser>
        <c:ser>
          <c:idx val="1"/>
          <c:order val="1"/>
          <c:tx>
            <c:strRef>
              <c:f>'Pil trend al 2029'!$A$3</c:f>
              <c:strCache>
                <c:ptCount val="1"/>
                <c:pt idx="0">
                  <c:v>India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6E-4623-8E28-42791EC4B227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6E-4623-8E28-42791EC4B227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6E-4623-8E28-42791EC4B227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6E-4623-8E28-42791EC4B227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6E-4623-8E28-42791EC4B227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6E-4623-8E28-42791EC4B227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6E-4623-8E28-42791EC4B227}"/>
                </c:ext>
              </c:extLst>
            </c:dLbl>
            <c:dLbl>
              <c:idx val="7"/>
              <c:layout>
                <c:manualLayout>
                  <c:x val="-2.5203563235905502E-2"/>
                  <c:y val="2.38070093978555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C041C9B3-DAB0-47EC-8B4E-CFF95112CD04}" type="SERIESNAME">
                      <a:rPr lang="en-US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[NOME SERIE]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;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 </a:t>
                    </a:r>
                    <a:fld id="{FD519930-8758-4745-BD78-8042D987AF60}" type="VALUE">
                      <a:rPr lang="en-US" baseline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pPr>
                      <a:t>[VALORE]</a:t>
                    </a:fld>
                    <a:endParaRPr lang="en-US" baseline="0" dirty="0"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40052506483102"/>
                      <c:h val="0.243175407263987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0B6E-4623-8E28-42791EC4B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'Pil trend al 2029'!$B$1:$I$1</c:f>
              <c:strCach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strCache>
            </c:strRef>
          </c:cat>
          <c:val>
            <c:numRef>
              <c:f>'Pil trend al 2029'!$B$3:$I$3</c:f>
              <c:numCache>
                <c:formatCode>0.00</c:formatCode>
                <c:ptCount val="8"/>
                <c:pt idx="0">
                  <c:v>6.9870000000000001</c:v>
                </c:pt>
                <c:pt idx="1">
                  <c:v>8.1530000000000005</c:v>
                </c:pt>
                <c:pt idx="2">
                  <c:v>7.0209999999999999</c:v>
                </c:pt>
                <c:pt idx="3">
                  <c:v>6.4610000000000003</c:v>
                </c:pt>
                <c:pt idx="4">
                  <c:v>6.47</c:v>
                </c:pt>
                <c:pt idx="5">
                  <c:v>6.48</c:v>
                </c:pt>
                <c:pt idx="6">
                  <c:v>6.4889999999999999</c:v>
                </c:pt>
                <c:pt idx="7">
                  <c:v>6.4980000000000002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B6E-4623-8E28-42791EC4B2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4793336"/>
        <c:axId val="734795136"/>
      </c:lineChart>
      <c:catAx>
        <c:axId val="73479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it-IT"/>
          </a:p>
        </c:txPr>
        <c:crossAx val="734795136"/>
        <c:crosses val="autoZero"/>
        <c:auto val="1"/>
        <c:lblAlgn val="ctr"/>
        <c:lblOffset val="100"/>
        <c:noMultiLvlLbl val="0"/>
      </c:catAx>
      <c:valAx>
        <c:axId val="734795136"/>
        <c:scaling>
          <c:orientation val="minMax"/>
          <c:max val="8.5"/>
          <c:min val="2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7347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E7E6E6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0.05333</cdr:x>
      <cdr:y>0.35139</cdr:y>
    </cdr:from>
    <cdr:to>
      <cdr:x>0.94371</cdr:x>
      <cdr:y>0.35149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3576C16A-6322-3623-C015-2C5EE23FAC8C}"/>
            </a:ext>
          </a:extLst>
        </cdr:cNvPr>
        <cdr:cNvCxnSpPr/>
      </cdr:nvCxnSpPr>
      <cdr:spPr>
        <a:xfrm xmlns:a="http://schemas.openxmlformats.org/drawingml/2006/main">
          <a:off x="495859" y="2135312"/>
          <a:ext cx="8278686" cy="5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0.24838</cdr:y>
    </cdr:from>
    <cdr:to>
      <cdr:x>0.30895</cdr:x>
      <cdr:y>0.32286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1EE8F8AD-5A2E-C26D-3D98-219C4A1189AA}"/>
            </a:ext>
          </a:extLst>
        </cdr:cNvPr>
        <cdr:cNvSpPr txBox="1"/>
      </cdr:nvSpPr>
      <cdr:spPr>
        <a:xfrm xmlns:a="http://schemas.openxmlformats.org/drawingml/2006/main">
          <a:off x="-7839121" y="674728"/>
          <a:ext cx="1227429" cy="202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kern="1200" dirty="0">
              <a:solidFill>
                <a:srgbClr val="0D111A"/>
              </a:solidFill>
              <a:latin typeface="Arial" panose="020B0604020202020204" pitchFamily="34" charset="0"/>
              <a:cs typeface="Arial" panose="020B0604020202020204" pitchFamily="34" charset="0"/>
            </a:rPr>
            <a:t>Mondo: 6,1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FCE2-61C1-42BE-8224-29D9E7C380E1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8D26-331B-4450-8CBC-734478FAFB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64724" indent="-2941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76499" indent="-235299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47099" indent="-235299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17698" indent="-235299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88299" indent="-235299" defTabSz="4705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58898" indent="-235299" defTabSz="4705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529498" indent="-235299" defTabSz="4705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000097" indent="-235299" defTabSz="47059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F1DC0-45A4-4FC4-B327-E05AE47E3C3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C5405-2F4C-4DB7-928F-A01AA485C50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6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7017A-2652-4BD9-BB62-AFF7ACA01A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6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D4806-4F0A-4354-BC62-B3C2E54EF9B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20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BBC41-BCA2-4238-F43D-163F53207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A8A0B6-32D6-CFFC-FE2E-8CDE452E5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495156-EF47-2CE0-D9BE-5309ED6F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8801AF-043F-714C-36E7-B58A80BE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D76DF6-2C0C-ED23-AED0-A70C902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24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46EAF-7E7E-1986-73FD-48B94A40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07ED99-5B20-993B-8D14-B5A0015A9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4D011A-425E-39F8-AC3D-50F08665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D56E90-A246-1431-27C7-8A5AEB3F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625B34-B04B-19B2-9543-C59F844B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35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172A24B-1B6A-BE91-32AE-4889AE91E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33C759-7D05-15E9-8F11-C773206FC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E2AB1-A39F-0074-361A-17139833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A12B80-D875-51D8-83FE-7C7CDAE5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17719B-24D7-39FF-2D0B-1EAFDE57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42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5E69FA1-C7F7-8DBF-58A4-A62B72EAAD97}"/>
              </a:ext>
            </a:extLst>
          </p:cNvPr>
          <p:cNvSpPr/>
          <p:nvPr userDrawn="1"/>
        </p:nvSpPr>
        <p:spPr>
          <a:xfrm>
            <a:off x="10799884" y="6356350"/>
            <a:ext cx="1392115" cy="365125"/>
          </a:xfrm>
          <a:prstGeom prst="rect">
            <a:avLst/>
          </a:prstGeom>
          <a:solidFill>
            <a:srgbClr val="003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8DE18738-E2BC-655B-4998-7218DAF479DD}"/>
              </a:ext>
            </a:extLst>
          </p:cNvPr>
          <p:cNvSpPr txBox="1">
            <a:spLocks/>
          </p:cNvSpPr>
          <p:nvPr userDrawn="1"/>
        </p:nvSpPr>
        <p:spPr>
          <a:xfrm>
            <a:off x="10799883" y="6385293"/>
            <a:ext cx="1256999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77E87-F587-48AC-95D0-0990853AFDF1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BB5DE08-DDF9-472B-26CE-704C3C98A06A}"/>
              </a:ext>
            </a:extLst>
          </p:cNvPr>
          <p:cNvSpPr/>
          <p:nvPr userDrawn="1"/>
        </p:nvSpPr>
        <p:spPr>
          <a:xfrm>
            <a:off x="-1" y="-1"/>
            <a:ext cx="12192000" cy="136525"/>
          </a:xfrm>
          <a:prstGeom prst="rect">
            <a:avLst/>
          </a:prstGeom>
          <a:solidFill>
            <a:srgbClr val="003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92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A9C77-DEA7-4B74-8C0F-29C7A9385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806D60-5BA9-4D87-9F03-DA5667ED4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96ACC0-B9E0-4A39-BD0E-30CF0D1A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1508D2-BE47-4637-9073-2DF9209C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6943A2-DAA4-4FE2-BF5E-7FC6140B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75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7D7CD-60F2-4401-AF4D-2769730F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5648B4-02BB-498B-BFB0-B51EA3301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2AF74D-527E-4C64-96BA-923D94E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AEB22-A235-47C4-B5F0-FC4D2B03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E321CB-B922-4FA1-828D-8C039941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21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1393D-418D-4EE7-B69C-D488A461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0A4240-0DDD-4CA8-A1AB-A9999DEE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08E8AA-A563-47AB-AC80-4F2C791A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061887-07A2-42A5-AEF5-8604E84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EA6E0-6B53-4D92-9CCF-A828B8F2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56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B4506-A7BC-4A6D-870F-44C997E3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348D1F-FD4D-4F04-9C13-82E5ACEE1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7D09CA-91AC-48C8-A67A-DBBD515AD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92293E-015D-4979-AC3E-6DDBC6F7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FB4DAC-D2A9-4F71-B016-20FAEF4F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8B9CD0-64B5-4A1C-863A-F41FDA0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87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49901-B93A-4788-886F-36B1BD8B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88D50E-443E-4221-BA4B-29C38C9A7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C95330-021B-4A75-B315-9A4A120F1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291620-BCCE-4264-A293-D381F1450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37CFE2-DD0B-4B3E-93D9-D4A02A29A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D331FA-805F-4FF9-AE85-B0F1339C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155F88-BD6E-4F11-9D5D-3167A597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9E832C-3913-40EC-8D0B-CEBE870F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006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D2E0CE-624F-49C4-99C4-20C53E33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7178DA-F92B-4A1B-ADF8-73BA1391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41294B-7393-40A9-9BB3-32A41898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991486-D8C0-4C5D-BDF6-B7035EB2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44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5846A2-52C7-4F55-9819-7AE596BF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180035-F2A7-47D6-9E0F-7AF9CC01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ED881C-2ABE-46AE-9A0F-F44C4A1A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30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ADEA3-7DC1-1F9E-5467-EF0E9504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07BEC-5A90-B3FC-091B-328D4E6D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0E0BA-B6D8-216C-815A-2829BAF3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1EADA1-0C05-FD84-EE95-491D0DF7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6FE7A0-74C4-4C02-5EBA-4D4F80EF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51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D4161-7EDB-4EDF-86BC-6B2A26D7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E6D9D5-9A32-4FB1-9A24-A3A5CE07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B6E1A5-4B69-4E0E-8ACA-FD517ED1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7ED9D2-A074-46F0-AF8C-49B404AD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E4A01F-1740-4BC3-92E9-19A09CDB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041F66-1CA2-4E25-8C48-204EE19F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CB95F-CF74-499E-9285-F8358445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54A229-CF1D-4604-A385-C51C629A1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581A80-2772-4FAD-A0E2-9B5512919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30DBC4-7E4D-44D5-920C-245FBA14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6A274D-0CA1-44CE-BEB3-78F4F99B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BF5DED-C966-429B-B24D-EB565F5F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27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EDE0E-EC84-405E-8DD6-E1D81AFA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8620B2-17B4-4D1A-851E-8E70987EF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DF2584-8F25-4C6A-A23B-9A9CE6DF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8AAE88-F6AF-4741-878D-1234C86F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03144-CF53-447C-BDAA-A4873D34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485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F5B392-0E2C-44D1-B8BB-16E8C9C7C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D115BA-57C3-4987-9EC4-DDDE8D951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F31BF5-C8C3-4810-A1B3-6A86F27E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87F08-5FDB-4513-9112-712FAEFE9856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2213D1-2440-4973-8618-7C351AD7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837C8B-DFA4-43D5-933D-6ED466C9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8283C1-1728-460E-A975-2D2A1A0235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218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83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99275" y="3"/>
            <a:ext cx="68161" cy="13477"/>
          </a:xfrm>
          <a:custGeom>
            <a:avLst/>
            <a:gdLst/>
            <a:ahLst/>
            <a:cxnLst/>
            <a:rect l="l" t="t" r="r" b="b"/>
            <a:pathLst>
              <a:path w="112394" h="22225">
                <a:moveTo>
                  <a:pt x="81813" y="15163"/>
                </a:moveTo>
                <a:lnTo>
                  <a:pt x="79121" y="9321"/>
                </a:lnTo>
                <a:lnTo>
                  <a:pt x="70929" y="1460"/>
                </a:lnTo>
                <a:lnTo>
                  <a:pt x="69189" y="0"/>
                </a:lnTo>
                <a:lnTo>
                  <a:pt x="18288" y="0"/>
                </a:lnTo>
                <a:lnTo>
                  <a:pt x="15201" y="5118"/>
                </a:lnTo>
                <a:lnTo>
                  <a:pt x="9245" y="6731"/>
                </a:lnTo>
                <a:lnTo>
                  <a:pt x="4559" y="1866"/>
                </a:lnTo>
                <a:lnTo>
                  <a:pt x="2006" y="1041"/>
                </a:lnTo>
                <a:lnTo>
                  <a:pt x="0" y="4292"/>
                </a:lnTo>
                <a:lnTo>
                  <a:pt x="8534" y="13462"/>
                </a:lnTo>
                <a:lnTo>
                  <a:pt x="30289" y="21602"/>
                </a:lnTo>
                <a:lnTo>
                  <a:pt x="67957" y="21755"/>
                </a:lnTo>
                <a:lnTo>
                  <a:pt x="78320" y="19227"/>
                </a:lnTo>
                <a:lnTo>
                  <a:pt x="81813" y="15163"/>
                </a:lnTo>
                <a:close/>
              </a:path>
              <a:path w="112394" h="22225">
                <a:moveTo>
                  <a:pt x="112064" y="0"/>
                </a:moveTo>
                <a:lnTo>
                  <a:pt x="88036" y="0"/>
                </a:lnTo>
                <a:lnTo>
                  <a:pt x="87922" y="635"/>
                </a:lnTo>
                <a:lnTo>
                  <a:pt x="94310" y="5511"/>
                </a:lnTo>
                <a:lnTo>
                  <a:pt x="107073" y="7137"/>
                </a:lnTo>
                <a:lnTo>
                  <a:pt x="112064" y="0"/>
                </a:lnTo>
                <a:close/>
              </a:path>
            </a:pathLst>
          </a:custGeom>
          <a:solidFill>
            <a:srgbClr val="D1DBD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6003" y="1783539"/>
            <a:ext cx="7518218" cy="43184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9416" y="5030364"/>
            <a:ext cx="75298" cy="546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03821" y="5129229"/>
            <a:ext cx="94076" cy="6098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919255" y="5088171"/>
            <a:ext cx="15019" cy="14632"/>
          </a:xfrm>
          <a:custGeom>
            <a:avLst/>
            <a:gdLst/>
            <a:ahLst/>
            <a:cxnLst/>
            <a:rect l="l" t="t" r="r" b="b"/>
            <a:pathLst>
              <a:path w="24765" h="24129">
                <a:moveTo>
                  <a:pt x="1005" y="0"/>
                </a:moveTo>
                <a:lnTo>
                  <a:pt x="21172" y="23842"/>
                </a:lnTo>
                <a:lnTo>
                  <a:pt x="24564" y="21318"/>
                </a:lnTo>
                <a:lnTo>
                  <a:pt x="23077" y="10617"/>
                </a:lnTo>
                <a:lnTo>
                  <a:pt x="16282" y="523"/>
                </a:lnTo>
                <a:lnTo>
                  <a:pt x="1005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0949" y="4986377"/>
            <a:ext cx="45035" cy="8617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928363" y="5116221"/>
            <a:ext cx="4621" cy="8471"/>
          </a:xfrm>
          <a:custGeom>
            <a:avLst/>
            <a:gdLst/>
            <a:ahLst/>
            <a:cxnLst/>
            <a:rect l="l" t="t" r="r" b="b"/>
            <a:pathLst>
              <a:path w="7619" h="13970">
                <a:moveTo>
                  <a:pt x="1781" y="6396"/>
                </a:moveTo>
                <a:lnTo>
                  <a:pt x="0" y="13465"/>
                </a:lnTo>
                <a:lnTo>
                  <a:pt x="1978" y="7559"/>
                </a:lnTo>
                <a:lnTo>
                  <a:pt x="1838" y="6732"/>
                </a:lnTo>
                <a:lnTo>
                  <a:pt x="1781" y="6396"/>
                </a:lnTo>
                <a:close/>
              </a:path>
              <a:path w="7619" h="13970">
                <a:moveTo>
                  <a:pt x="2820" y="2270"/>
                </a:moveTo>
                <a:lnTo>
                  <a:pt x="1120" y="2513"/>
                </a:lnTo>
                <a:lnTo>
                  <a:pt x="1781" y="6396"/>
                </a:lnTo>
                <a:lnTo>
                  <a:pt x="2759" y="2513"/>
                </a:lnTo>
                <a:lnTo>
                  <a:pt x="2820" y="2270"/>
                </a:lnTo>
                <a:close/>
              </a:path>
              <a:path w="7619" h="13970">
                <a:moveTo>
                  <a:pt x="3392" y="0"/>
                </a:moveTo>
                <a:lnTo>
                  <a:pt x="2820" y="2270"/>
                </a:lnTo>
                <a:lnTo>
                  <a:pt x="7518" y="1602"/>
                </a:lnTo>
                <a:lnTo>
                  <a:pt x="339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bg object 23"/>
          <p:cNvSpPr/>
          <p:nvPr/>
        </p:nvSpPr>
        <p:spPr>
          <a:xfrm>
            <a:off x="9870720" y="4883336"/>
            <a:ext cx="16944" cy="7316"/>
          </a:xfrm>
          <a:custGeom>
            <a:avLst/>
            <a:gdLst/>
            <a:ahLst/>
            <a:cxnLst/>
            <a:rect l="l" t="t" r="r" b="b"/>
            <a:pathLst>
              <a:path w="27940" h="12065">
                <a:moveTo>
                  <a:pt x="20648" y="0"/>
                </a:moveTo>
                <a:lnTo>
                  <a:pt x="10104" y="3235"/>
                </a:lnTo>
                <a:lnTo>
                  <a:pt x="4167" y="5769"/>
                </a:lnTo>
                <a:lnTo>
                  <a:pt x="282" y="12010"/>
                </a:lnTo>
                <a:lnTo>
                  <a:pt x="0" y="8669"/>
                </a:lnTo>
                <a:lnTo>
                  <a:pt x="7643" y="8387"/>
                </a:lnTo>
                <a:lnTo>
                  <a:pt x="15287" y="8114"/>
                </a:lnTo>
                <a:lnTo>
                  <a:pt x="27580" y="8345"/>
                </a:lnTo>
                <a:lnTo>
                  <a:pt x="20648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bg object 24"/>
          <p:cNvSpPr/>
          <p:nvPr/>
        </p:nvSpPr>
        <p:spPr>
          <a:xfrm>
            <a:off x="160737" y="2107303"/>
            <a:ext cx="1578105" cy="1140176"/>
          </a:xfrm>
          <a:custGeom>
            <a:avLst/>
            <a:gdLst/>
            <a:ahLst/>
            <a:cxnLst/>
            <a:rect l="l" t="t" r="r" b="b"/>
            <a:pathLst>
              <a:path w="2602230" h="1880235">
                <a:moveTo>
                  <a:pt x="2601857" y="0"/>
                </a:moveTo>
                <a:lnTo>
                  <a:pt x="0" y="0"/>
                </a:lnTo>
                <a:lnTo>
                  <a:pt x="0" y="1880215"/>
                </a:lnTo>
                <a:lnTo>
                  <a:pt x="2601857" y="1880215"/>
                </a:lnTo>
                <a:lnTo>
                  <a:pt x="2601857" y="0"/>
                </a:lnTo>
                <a:close/>
              </a:path>
            </a:pathLst>
          </a:custGeom>
          <a:solidFill>
            <a:srgbClr val="D1DBD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17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173225EA-618A-2B48-6857-1094E6BE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33" t="2442" r="6163" b="89840"/>
          <a:stretch/>
        </p:blipFill>
        <p:spPr>
          <a:xfrm>
            <a:off x="138223" y="170120"/>
            <a:ext cx="11302410" cy="531629"/>
          </a:xfrm>
          <a:prstGeom prst="rect">
            <a:avLst/>
          </a:prstGeom>
        </p:spPr>
      </p:pic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7F00723D-33E9-2760-0EBD-2F96B9957250}"/>
              </a:ext>
            </a:extLst>
          </p:cNvPr>
          <p:cNvSpPr txBox="1">
            <a:spLocks/>
          </p:cNvSpPr>
          <p:nvPr userDrawn="1"/>
        </p:nvSpPr>
        <p:spPr>
          <a:xfrm>
            <a:off x="11306174" y="298768"/>
            <a:ext cx="67754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A82463-1366-40A7-BF7A-D4B00A4CF7DE}" type="slidenum">
              <a:rPr lang="it-IT">
                <a:solidFill>
                  <a:srgbClr val="18345C"/>
                </a:solidFill>
                <a:latin typeface="Century Gothic" panose="020B0502020202020204" pitchFamily="34" charset="0"/>
              </a:rPr>
              <a:pPr/>
              <a:t>‹N›</a:t>
            </a:fld>
            <a:endParaRPr lang="it-IT" dirty="0">
              <a:solidFill>
                <a:srgbClr val="1834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F9013E-C7A6-D4F4-993C-92EC0610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EA9072-534F-C234-031B-01B7B4AC3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CDFCB3-9660-0F6F-ACA7-1604FCB3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B5C7BC-C8EB-B9A3-E539-EC674AC2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C04B6-6416-F565-53A8-1C5D4DEB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44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64BF3-08F5-143C-D900-8F906FD8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08F3E-19E0-CF5F-E46B-DF8269602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CBB11F-64B8-AFCD-E765-21D488F9A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00C0AC-7610-6D04-3DCA-4B428156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8D7A2F-4531-A54E-7C19-D529BF64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576509-15DE-392B-0DE1-1B262B26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68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3EBC7-72E5-7F0A-EA2E-0BA18545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64695E-D846-86A9-DFEE-E32BC0C8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C15FD4-2B57-0E10-7A86-0B64826E9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AC58CB-688E-7C51-7486-A3C197C5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9DAAC2-7E1E-27CE-E4F4-38334D773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E8B8B3-18A9-63E1-67DC-980A9804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1F2B04-1980-55EC-9053-1C9D97B4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49CC86-02D8-759B-35EE-2369FD0C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9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35A67-92DB-BCDF-1698-2C0BB02A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AB7FF68-5F9F-A172-16EB-A37C7367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5DA2A1-8733-8337-F1DC-CB4EBB80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AE71C3-F915-610A-66DF-6FAA4D56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1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A1E5BA-FBA1-8891-DDE0-2F2750A7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3FC2CF-364F-783D-D05E-3D4B348A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793A86-9663-D5C6-961A-7BCFD121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8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57814-0593-AD6A-643D-BA58E021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BE6809-DFA5-E09D-A3CB-659CC792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D22615-134C-6414-8014-82D3EDBA9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932B12-497B-A135-C744-B6AA4A0D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0B35BD-9946-001E-76B9-01D24F61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2E25A-DCE0-317B-6BFE-D330E364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9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597B6-AE36-1C2F-D8FA-E4B17E1D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98E314-AE3C-79AA-20F0-58AB79A45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4FF345-C1B0-009C-986F-19EDC9FA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3A8108-1053-EA84-85B6-6DF73171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7092CE-82D3-FBE3-027A-5827204B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CB2C6A-71EA-F807-578B-4C1EB09F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04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FD5C5EF-8451-C278-D727-09DB5D17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15CDF6-16C6-020A-6ABF-494648082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BEDCB8-F609-4DE3-4A9C-845B2667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752F-65BC-409B-8542-EF04D9A16DD7}" type="datetimeFigureOut">
              <a:rPr lang="it-IT" smtClean="0"/>
              <a:t>28/11/2025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93B5E5-4041-83AE-B162-B99EBB5FF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E5AE54-4F24-7795-32D3-BB626157A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239A-4642-4237-A243-35453340B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3D9AF0-606D-48AD-8DF1-AC0D5EBB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DDA84A-AE0B-4C6C-B881-228ADD8BC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92E6DC15-644A-B0E1-3B34-41DE13860D83}"/>
              </a:ext>
            </a:extLst>
          </p:cNvPr>
          <p:cNvSpPr txBox="1">
            <a:spLocks/>
          </p:cNvSpPr>
          <p:nvPr userDrawn="1"/>
        </p:nvSpPr>
        <p:spPr>
          <a:xfrm>
            <a:off x="140368" y="6375985"/>
            <a:ext cx="1256999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D77E87-F587-48AC-95D0-0990853AFDF1}" type="slidenum">
              <a:rPr lang="it-IT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E8DEDE22-54CB-951B-D664-767C683F3C6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08" y="6397513"/>
            <a:ext cx="720445" cy="27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90FA301-2FDC-7CCC-785A-7B7B318AC82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267784"/>
            <a:ext cx="12192000" cy="8689"/>
          </a:xfrm>
          <a:prstGeom prst="line">
            <a:avLst/>
          </a:prstGeom>
          <a:ln w="12700">
            <a:solidFill>
              <a:srgbClr val="D5092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7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348AF8-6005-D1F2-ACB2-8F5DAF4AD016}"/>
              </a:ext>
            </a:extLst>
          </p:cNvPr>
          <p:cNvSpPr txBox="1"/>
          <p:nvPr/>
        </p:nvSpPr>
        <p:spPr>
          <a:xfrm>
            <a:off x="667264" y="1848186"/>
            <a:ext cx="7975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17335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Stati Generali della Logistica del Nord-Est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17335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7335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Sessione 6 - Il nuovo Corridoio IMEC e il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7335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ruolo delle reti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7335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Ten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7335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T nel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17335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territorio del Nord Est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7335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5FACB0-1206-BB89-70AD-580B17CFBD3D}"/>
              </a:ext>
            </a:extLst>
          </p:cNvPr>
          <p:cNvSpPr txBox="1"/>
          <p:nvPr/>
        </p:nvSpPr>
        <p:spPr>
          <a:xfrm>
            <a:off x="667264" y="4337221"/>
            <a:ext cx="459613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733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Alessandro PANARO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of the Maritime &amp; Energy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SRM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7F31BB-764F-0637-1452-A26720ECA788}"/>
              </a:ext>
            </a:extLst>
          </p:cNvPr>
          <p:cNvSpPr txBox="1"/>
          <p:nvPr/>
        </p:nvSpPr>
        <p:spPr>
          <a:xfrm>
            <a:off x="8546785" y="5517104"/>
            <a:ext cx="306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Trieste, 3 dicembre 2025</a:t>
            </a: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AC93776A-47A5-F7AB-C3F3-6766C8C4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24" y="540280"/>
            <a:ext cx="2040722" cy="76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957CE5-3F71-1E73-5426-AA9D39A83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785" y="2114029"/>
            <a:ext cx="3582342" cy="30873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3874312D-92DA-2789-4A28-7ABBA1F16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2AC405-477E-5FC8-DB4E-F8C1B556E7E0}"/>
              </a:ext>
            </a:extLst>
          </p:cNvPr>
          <p:cNvSpPr txBox="1"/>
          <p:nvPr/>
        </p:nvSpPr>
        <p:spPr>
          <a:xfrm>
            <a:off x="4096217" y="4997496"/>
            <a:ext cx="1555277" cy="769441"/>
          </a:xfrm>
          <a:prstGeom prst="rect">
            <a:avLst/>
          </a:prstGeom>
          <a:solidFill>
            <a:srgbClr val="F26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9-12% </a:t>
            </a:r>
            <a:r>
              <a:rPr lang="it-IT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commercio via mare MONDIALE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746A434-5776-20BA-F47C-4F381C50E468}"/>
              </a:ext>
            </a:extLst>
          </p:cNvPr>
          <p:cNvSpPr txBox="1"/>
          <p:nvPr/>
        </p:nvSpPr>
        <p:spPr>
          <a:xfrm>
            <a:off x="10392644" y="1697476"/>
            <a:ext cx="1664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Dati: mld di € dati al 2023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9C12F83-FB74-9A60-4B24-F607EE8D01A0}"/>
              </a:ext>
            </a:extLst>
          </p:cNvPr>
          <p:cNvSpPr/>
          <p:nvPr/>
        </p:nvSpPr>
        <p:spPr>
          <a:xfrm>
            <a:off x="75267" y="232139"/>
            <a:ext cx="11981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600" b="1" dirty="0">
                <a:solidFill>
                  <a:srgbClr val="003A7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Il corridoio Imec: </a:t>
            </a:r>
            <a:r>
              <a:rPr lang="it-IT" sz="2600" b="1" dirty="0">
                <a:solidFill>
                  <a:srgbClr val="87015A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Impatto…suggestione</a:t>
            </a:r>
          </a:p>
        </p:txBody>
      </p:sp>
      <p:graphicFrame>
        <p:nvGraphicFramePr>
          <p:cNvPr id="38" name="Grafico 37">
            <a:extLst>
              <a:ext uri="{FF2B5EF4-FFF2-40B4-BE49-F238E27FC236}">
                <a16:creationId xmlns:a16="http://schemas.microsoft.com/office/drawing/2014/main" id="{A5838E02-EA69-78AA-A0B1-8DC22CD96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403841"/>
              </p:ext>
            </p:extLst>
          </p:nvPr>
        </p:nvGraphicFramePr>
        <p:xfrm>
          <a:off x="8318413" y="2581663"/>
          <a:ext cx="3678022" cy="143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3C6B7D8-66BA-C46C-440F-8A9BD729388A}"/>
              </a:ext>
            </a:extLst>
          </p:cNvPr>
          <p:cNvSpPr txBox="1"/>
          <p:nvPr/>
        </p:nvSpPr>
        <p:spPr>
          <a:xfrm>
            <a:off x="9290245" y="2355481"/>
            <a:ext cx="2706190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Trend var % PIL Cina e India 2022-2029</a:t>
            </a:r>
          </a:p>
        </p:txBody>
      </p:sp>
      <p:pic>
        <p:nvPicPr>
          <p:cNvPr id="60" name="Immagine 6">
            <a:extLst>
              <a:ext uri="{FF2B5EF4-FFF2-40B4-BE49-F238E27FC236}">
                <a16:creationId xmlns:a16="http://schemas.microsoft.com/office/drawing/2014/main" id="{01987AB7-27A7-AA29-B082-1DC98E20E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496" y="383886"/>
            <a:ext cx="873731" cy="3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C0C754E-6F2A-EE3E-8EEA-39B66B808297}"/>
              </a:ext>
            </a:extLst>
          </p:cNvPr>
          <p:cNvSpPr txBox="1"/>
          <p:nvPr/>
        </p:nvSpPr>
        <p:spPr>
          <a:xfrm>
            <a:off x="4096217" y="6512517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SRM su dati vari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66F9D2E-276D-B50A-9D8A-F7C8608C1C57}"/>
              </a:ext>
            </a:extLst>
          </p:cNvPr>
          <p:cNvSpPr txBox="1"/>
          <p:nvPr/>
        </p:nvSpPr>
        <p:spPr>
          <a:xfrm>
            <a:off x="11049659" y="5509819"/>
            <a:ext cx="100540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SRM su IMF 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6F11ABB8-9240-DDFF-33CF-2BC3461DFBBF}"/>
              </a:ext>
            </a:extLst>
          </p:cNvPr>
          <p:cNvGrpSpPr/>
          <p:nvPr/>
        </p:nvGrpSpPr>
        <p:grpSpPr>
          <a:xfrm>
            <a:off x="4954969" y="1717518"/>
            <a:ext cx="1953746" cy="1413489"/>
            <a:chOff x="4954969" y="1717518"/>
            <a:chExt cx="1953746" cy="1413489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F0D70B47-81D8-0922-5B68-3084C6A482D2}"/>
                </a:ext>
              </a:extLst>
            </p:cNvPr>
            <p:cNvSpPr txBox="1"/>
            <p:nvPr/>
          </p:nvSpPr>
          <p:spPr>
            <a:xfrm>
              <a:off x="4954969" y="1717518"/>
              <a:ext cx="1509427" cy="7694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>
                  <a:solidFill>
                    <a:srgbClr val="8D1A6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Potenzialmente il traffico attraverso IMEC potrebbe essere pari a 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4DDFAAE-504D-1C7D-7190-FDEABEA48FCE}"/>
                </a:ext>
              </a:extLst>
            </p:cNvPr>
            <p:cNvSpPr txBox="1"/>
            <p:nvPr/>
          </p:nvSpPr>
          <p:spPr>
            <a:xfrm>
              <a:off x="5943336" y="2484676"/>
              <a:ext cx="965379" cy="646331"/>
            </a:xfrm>
            <a:prstGeom prst="rect">
              <a:avLst/>
            </a:prstGeom>
            <a:solidFill>
              <a:srgbClr val="8D1A65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€ 172 mld </a:t>
              </a:r>
            </a:p>
          </p:txBody>
        </p:sp>
      </p:grp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80BEABC9-1801-0C74-22F0-85F8E7A5D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243"/>
              </p:ext>
            </p:extLst>
          </p:nvPr>
        </p:nvGraphicFramePr>
        <p:xfrm>
          <a:off x="4954969" y="892845"/>
          <a:ext cx="7034257" cy="771485"/>
        </p:xfrm>
        <a:graphic>
          <a:graphicData uri="http://schemas.openxmlformats.org/drawingml/2006/table">
            <a:tbl>
              <a:tblPr/>
              <a:tblGrid>
                <a:gridCol w="1230647">
                  <a:extLst>
                    <a:ext uri="{9D8B030D-6E8A-4147-A177-3AD203B41FA5}">
                      <a16:colId xmlns:a16="http://schemas.microsoft.com/office/drawing/2014/main" val="2079655422"/>
                    </a:ext>
                  </a:extLst>
                </a:gridCol>
                <a:gridCol w="856103">
                  <a:extLst>
                    <a:ext uri="{9D8B030D-6E8A-4147-A177-3AD203B41FA5}">
                      <a16:colId xmlns:a16="http://schemas.microsoft.com/office/drawing/2014/main" val="159109850"/>
                    </a:ext>
                  </a:extLst>
                </a:gridCol>
                <a:gridCol w="688296">
                  <a:extLst>
                    <a:ext uri="{9D8B030D-6E8A-4147-A177-3AD203B41FA5}">
                      <a16:colId xmlns:a16="http://schemas.microsoft.com/office/drawing/2014/main" val="1484018006"/>
                    </a:ext>
                  </a:extLst>
                </a:gridCol>
                <a:gridCol w="869955">
                  <a:extLst>
                    <a:ext uri="{9D8B030D-6E8A-4147-A177-3AD203B41FA5}">
                      <a16:colId xmlns:a16="http://schemas.microsoft.com/office/drawing/2014/main" val="3608414663"/>
                    </a:ext>
                  </a:extLst>
                </a:gridCol>
                <a:gridCol w="863062">
                  <a:extLst>
                    <a:ext uri="{9D8B030D-6E8A-4147-A177-3AD203B41FA5}">
                      <a16:colId xmlns:a16="http://schemas.microsoft.com/office/drawing/2014/main" val="3108180563"/>
                    </a:ext>
                  </a:extLst>
                </a:gridCol>
                <a:gridCol w="952692">
                  <a:extLst>
                    <a:ext uri="{9D8B030D-6E8A-4147-A177-3AD203B41FA5}">
                      <a16:colId xmlns:a16="http://schemas.microsoft.com/office/drawing/2014/main" val="2181493849"/>
                    </a:ext>
                  </a:extLst>
                </a:gridCol>
                <a:gridCol w="900489">
                  <a:extLst>
                    <a:ext uri="{9D8B030D-6E8A-4147-A177-3AD203B41FA5}">
                      <a16:colId xmlns:a16="http://schemas.microsoft.com/office/drawing/2014/main" val="3905006880"/>
                    </a:ext>
                  </a:extLst>
                </a:gridCol>
                <a:gridCol w="673013">
                  <a:extLst>
                    <a:ext uri="{9D8B030D-6E8A-4147-A177-3AD203B41FA5}">
                      <a16:colId xmlns:a16="http://schemas.microsoft.com/office/drawing/2014/main" val="1936992713"/>
                    </a:ext>
                  </a:extLst>
                </a:gridCol>
              </a:tblGrid>
              <a:tr h="48307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Scambi via mare UE27 con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attraverso Suez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Altri paesi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 cui India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UAE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Arabia Saudita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 Est Asiatico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00802"/>
                  </a:ext>
                </a:extLst>
              </a:tr>
              <a:tr h="28840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Trade totale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1045,2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A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95967"/>
                  </a:ext>
                </a:extLst>
              </a:tr>
            </a:tbl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9F09756-02E2-9C6A-1E42-7020ED4BC4DF}"/>
              </a:ext>
            </a:extLst>
          </p:cNvPr>
          <p:cNvSpPr txBox="1"/>
          <p:nvPr/>
        </p:nvSpPr>
        <p:spPr>
          <a:xfrm>
            <a:off x="6689761" y="1717518"/>
            <a:ext cx="356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Sono stati esclusi i traffici di Oil e raffinati. Per i paesi del Sud-Est asiatico è stata considerata la possibilità di far passare la metà del loro traffico.</a:t>
            </a:r>
          </a:p>
          <a:p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9284001-186D-AEA1-8E60-D1A34ED1FFD8}"/>
              </a:ext>
            </a:extLst>
          </p:cNvPr>
          <p:cNvCxnSpPr/>
          <p:nvPr/>
        </p:nvCxnSpPr>
        <p:spPr>
          <a:xfrm>
            <a:off x="5594478" y="4532653"/>
            <a:ext cx="0" cy="524538"/>
          </a:xfrm>
          <a:prstGeom prst="line">
            <a:avLst/>
          </a:prstGeom>
          <a:ln w="28575">
            <a:solidFill>
              <a:srgbClr val="F26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5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EFA3F-AC26-9528-68D9-483D4D15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21285"/>
            <a:ext cx="9494520" cy="508635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Geografia e valenza dei porti indiani: </a:t>
            </a:r>
            <a:r>
              <a:rPr 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Mundra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536C86-EA8B-67FC-EA8F-82396158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0"/>
            <a:ext cx="11072142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2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540B102-602C-907A-6DF0-0105E93258A0}"/>
              </a:ext>
            </a:extLst>
          </p:cNvPr>
          <p:cNvSpPr/>
          <p:nvPr/>
        </p:nvSpPr>
        <p:spPr>
          <a:xfrm>
            <a:off x="-2" y="-30796"/>
            <a:ext cx="12191997" cy="6858000"/>
          </a:xfrm>
          <a:prstGeom prst="rect">
            <a:avLst/>
          </a:prstGeom>
          <a:gradFill flip="none" rotWithShape="1">
            <a:gsLst>
              <a:gs pos="100000">
                <a:srgbClr val="0F70B7"/>
              </a:gs>
              <a:gs pos="5000">
                <a:srgbClr val="003A79">
                  <a:shade val="67500"/>
                  <a:satMod val="115000"/>
                </a:srgbClr>
              </a:gs>
              <a:gs pos="0">
                <a:srgbClr val="003A7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1BA79CF-F7B2-7A2F-3290-9366D6307D4A}"/>
              </a:ext>
            </a:extLst>
          </p:cNvPr>
          <p:cNvSpPr/>
          <p:nvPr/>
        </p:nvSpPr>
        <p:spPr>
          <a:xfrm>
            <a:off x="-4" y="2116330"/>
            <a:ext cx="12191999" cy="194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1C5A02-BD6C-4D4C-747C-E86C9B8F55FA}"/>
              </a:ext>
            </a:extLst>
          </p:cNvPr>
          <p:cNvSpPr txBox="1"/>
          <p:nvPr/>
        </p:nvSpPr>
        <p:spPr>
          <a:xfrm>
            <a:off x="3360407" y="2693653"/>
            <a:ext cx="5716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3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 per l’attenzione</a:t>
            </a:r>
          </a:p>
          <a:p>
            <a:pPr algn="ctr"/>
            <a:endParaRPr lang="it-IT" sz="2400" dirty="0">
              <a:solidFill>
                <a:srgbClr val="003A7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it-IT" sz="2400" dirty="0">
              <a:solidFill>
                <a:srgbClr val="003A7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7A736633-6BBF-1B31-EB18-29FA945EA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90" y="945198"/>
            <a:ext cx="2346421" cy="960122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B8AA4E71-BFF8-F292-4FCF-1503A8F0E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8883" y="5901941"/>
            <a:ext cx="2174234" cy="37107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166D069-30B2-F712-A630-04CFEF74742E}"/>
              </a:ext>
            </a:extLst>
          </p:cNvPr>
          <p:cNvSpPr txBox="1"/>
          <p:nvPr/>
        </p:nvSpPr>
        <p:spPr>
          <a:xfrm>
            <a:off x="3237737" y="4402638"/>
            <a:ext cx="571652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sr-m.it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A6A8E7D-659B-AA9C-889A-4923A426BF9E}"/>
              </a:ext>
            </a:extLst>
          </p:cNvPr>
          <p:cNvSpPr/>
          <p:nvPr/>
        </p:nvSpPr>
        <p:spPr>
          <a:xfrm>
            <a:off x="5362575" y="4448175"/>
            <a:ext cx="1466850" cy="6762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1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96630-42D9-02F5-18CB-40D8F23D4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77BC3-6759-70BE-2880-A5BF4367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5" y="249180"/>
            <a:ext cx="11401062" cy="508635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Il posizionamento dell’India negli indicatori di efficienza logistica e di connessione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F62C13-17F9-C9A7-D233-45531521CE24}"/>
              </a:ext>
            </a:extLst>
          </p:cNvPr>
          <p:cNvSpPr txBox="1"/>
          <p:nvPr/>
        </p:nvSpPr>
        <p:spPr>
          <a:xfrm>
            <a:off x="451412" y="1273215"/>
            <a:ext cx="106950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L'India ha le seguenti performance: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38ª posizione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su 139 paesi nel Logistics Performance Index (LPI) 2023, con un notevole miglioramento rispetto al 2018, quando era al 44° posto (World Bank);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l’11ª posizione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nell'indice di connettività del trasporto marittimo di linea (Liner Shipping Connectivity Index dell’UNCTAD);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porto di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Jawaharlal Nehru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è tra i 20 top performer nel CPPI 2024 con un miglioramento di 66 punti rispetto al 2020</a:t>
            </a:r>
          </a:p>
        </p:txBody>
      </p:sp>
    </p:spTree>
    <p:extLst>
      <p:ext uri="{BB962C8B-B14F-4D97-AF65-F5344CB8AC3E}">
        <p14:creationId xmlns:p14="http://schemas.microsoft.com/office/powerpoint/2010/main" val="4528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8DF9-63BC-4D12-2FE2-AECCECA01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CF19BC7-4FC5-DCE8-F705-0B60CFCB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1"/>
            <a:ext cx="1219123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BB660-BA0C-50DB-7CD1-4AF6C0B7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E2FEC0-D60B-8F15-FCB6-6366C412B3AA}"/>
              </a:ext>
            </a:extLst>
          </p:cNvPr>
          <p:cNvSpPr txBox="1"/>
          <p:nvPr/>
        </p:nvSpPr>
        <p:spPr>
          <a:xfrm>
            <a:off x="613775" y="5937337"/>
            <a:ext cx="1026339" cy="244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CHNL 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A655942C-611C-6610-A76E-843082134B32}"/>
              </a:ext>
            </a:extLst>
          </p:cNvPr>
          <p:cNvSpPr txBox="1">
            <a:spLocks/>
          </p:cNvSpPr>
          <p:nvPr/>
        </p:nvSpPr>
        <p:spPr>
          <a:xfrm>
            <a:off x="219549" y="84293"/>
            <a:ext cx="7356908" cy="4382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trick play: 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rotta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artica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 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rotta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invisibile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0934D3-0F59-B6D8-C667-E77F8E3E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727"/>
            <a:ext cx="5890877" cy="41650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7FAD7BF-AF54-19C6-15B6-187DEF90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4112"/>
            <a:ext cx="5928763" cy="49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6D4B-08C1-4EF7-16B0-6E26834E7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F0245826-F600-86D2-0BDF-5A32242C828C}"/>
              </a:ext>
            </a:extLst>
          </p:cNvPr>
          <p:cNvSpPr/>
          <p:nvPr/>
        </p:nvSpPr>
        <p:spPr>
          <a:xfrm>
            <a:off x="-1" y="1104908"/>
            <a:ext cx="5397499" cy="4598516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D7FB6A3-8D06-AC6B-185C-082D79E39A50}"/>
              </a:ext>
            </a:extLst>
          </p:cNvPr>
          <p:cNvSpPr/>
          <p:nvPr/>
        </p:nvSpPr>
        <p:spPr>
          <a:xfrm>
            <a:off x="5551605" y="1096244"/>
            <a:ext cx="6640395" cy="1379019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A73D264-4965-62A4-19D6-A68F37633B57}"/>
              </a:ext>
            </a:extLst>
          </p:cNvPr>
          <p:cNvSpPr/>
          <p:nvPr/>
        </p:nvSpPr>
        <p:spPr>
          <a:xfrm>
            <a:off x="5551605" y="2571773"/>
            <a:ext cx="6640395" cy="3131650"/>
          </a:xfrm>
          <a:prstGeom prst="rect">
            <a:avLst/>
          </a:prstGeom>
          <a:solidFill>
            <a:srgbClr val="F2F2F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037EC1-099A-EEB0-DEB9-2F47B0E355F4}"/>
              </a:ext>
            </a:extLst>
          </p:cNvPr>
          <p:cNvSpPr txBox="1"/>
          <p:nvPr/>
        </p:nvSpPr>
        <p:spPr>
          <a:xfrm>
            <a:off x="295001" y="1561197"/>
            <a:ext cx="4595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Trasporto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marittimo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2025: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0,9% </a:t>
            </a:r>
            <a:b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raggiungendo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12,8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miliardi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tonnellate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B5F92E-747B-E45E-37A4-3E80B3A95BE9}"/>
              </a:ext>
            </a:extLst>
          </p:cNvPr>
          <p:cNvSpPr txBox="1"/>
          <p:nvPr/>
        </p:nvSpPr>
        <p:spPr>
          <a:xfrm>
            <a:off x="295001" y="1211695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crescita del trasporto marittimo rallenta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F25B5A-53B9-0DCD-FAD2-EC05FBBBACD9}"/>
              </a:ext>
            </a:extLst>
          </p:cNvPr>
          <p:cNvSpPr txBox="1"/>
          <p:nvPr/>
        </p:nvSpPr>
        <p:spPr>
          <a:xfrm>
            <a:off x="5630214" y="127148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Regionalizzazione della globalizzazione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8277CA-7C83-8C22-957C-D6EBF7EDA679}"/>
              </a:ext>
            </a:extLst>
          </p:cNvPr>
          <p:cNvSpPr txBox="1"/>
          <p:nvPr/>
        </p:nvSpPr>
        <p:spPr>
          <a:xfrm>
            <a:off x="5630214" y="1669916"/>
            <a:ext cx="4848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Ma i grandi player (US, EU, Cina, ASEAN, India) 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mantengono interdipendenza reciproca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C69BFE5A-45E1-1DEF-98A9-F97A600C6981}"/>
              </a:ext>
            </a:extLst>
          </p:cNvPr>
          <p:cNvGraphicFramePr>
            <a:graphicFrameLocks noGrp="1"/>
          </p:cNvGraphicFramePr>
          <p:nvPr/>
        </p:nvGraphicFramePr>
        <p:xfrm>
          <a:off x="347186" y="2064547"/>
          <a:ext cx="5082996" cy="392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59D50F8-544D-EE45-3659-1238D71198C3}"/>
              </a:ext>
            </a:extLst>
          </p:cNvPr>
          <p:cNvSpPr txBox="1"/>
          <p:nvPr/>
        </p:nvSpPr>
        <p:spPr>
          <a:xfrm>
            <a:off x="8054294" y="2718448"/>
            <a:ext cx="386597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Vera sfida tra Cina e USA</a:t>
            </a:r>
          </a:p>
          <a:p>
            <a:pPr>
              <a:spcAft>
                <a:spcPts val="600"/>
              </a:spcAft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Export Cina: variazione %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-set 2025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-set 2024</a:t>
            </a:r>
            <a:b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608DAD-0192-B0F2-8BFF-CCF9711741D9}"/>
              </a:ext>
            </a:extLst>
          </p:cNvPr>
          <p:cNvSpPr txBox="1"/>
          <p:nvPr/>
        </p:nvSpPr>
        <p:spPr>
          <a:xfrm>
            <a:off x="5630214" y="270607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Disaccoppiamento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7B472AB-F309-E7CB-4803-F1EE9135A2B7}"/>
              </a:ext>
            </a:extLst>
          </p:cNvPr>
          <p:cNvSpPr txBox="1"/>
          <p:nvPr/>
        </p:nvSpPr>
        <p:spPr>
          <a:xfrm>
            <a:off x="5630214" y="3122691"/>
            <a:ext cx="14981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Meno traffici diretti, 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 rafforzano gli Asean e aumentano verso il Sud America, l’EU e l’India. </a:t>
            </a:r>
            <a:endParaRPr lang="it-IT" sz="16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33F7DEC-1A0A-94CC-4EE4-0AF346238353}"/>
              </a:ext>
            </a:extLst>
          </p:cNvPr>
          <p:cNvSpPr txBox="1"/>
          <p:nvPr/>
        </p:nvSpPr>
        <p:spPr>
          <a:xfrm>
            <a:off x="243191" y="130944"/>
            <a:ext cx="11060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800" b="1">
                <a:solidFill>
                  <a:srgbClr val="22335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233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L’economia mondiale e il trasporto marittimo continuano a crescere,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2233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permane uno scenario di incertezza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BCD5DE5-2E54-D49D-8F4B-06582B1E3332}"/>
              </a:ext>
            </a:extLst>
          </p:cNvPr>
          <p:cNvSpPr txBox="1"/>
          <p:nvPr/>
        </p:nvSpPr>
        <p:spPr>
          <a:xfrm>
            <a:off x="-12210" y="5810727"/>
            <a:ext cx="12204210" cy="353943"/>
          </a:xfrm>
          <a:prstGeom prst="rect">
            <a:avLst/>
          </a:prstGeom>
          <a:solidFill>
            <a:srgbClr val="22335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mercato dei container cresce in modo significativo (+7,4% nel 2024 rispetto al 2023).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47AF87A-D388-87DD-F3DB-6291F76C75BA}"/>
              </a:ext>
            </a:extLst>
          </p:cNvPr>
          <p:cNvSpPr txBox="1"/>
          <p:nvPr/>
        </p:nvSpPr>
        <p:spPr>
          <a:xfrm>
            <a:off x="3250658" y="5452316"/>
            <a:ext cx="2097617" cy="21544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Fonte: SRM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IMF,WTO e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Clarksons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91544A1-0444-E158-0A2B-ECB1C076B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78" y="6232266"/>
            <a:ext cx="960987" cy="3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numero diapositiva 39">
            <a:extLst>
              <a:ext uri="{FF2B5EF4-FFF2-40B4-BE49-F238E27FC236}">
                <a16:creationId xmlns:a16="http://schemas.microsoft.com/office/drawing/2014/main" id="{A58AB384-B835-0056-457C-1E06E8F85DC1}"/>
              </a:ext>
            </a:extLst>
          </p:cNvPr>
          <p:cNvSpPr txBox="1">
            <a:spLocks/>
          </p:cNvSpPr>
          <p:nvPr/>
        </p:nvSpPr>
        <p:spPr bwMode="auto">
          <a:xfrm>
            <a:off x="0" y="6585860"/>
            <a:ext cx="366944" cy="272140"/>
          </a:xfrm>
          <a:prstGeom prst="rect">
            <a:avLst/>
          </a:prstGeom>
          <a:solidFill>
            <a:srgbClr val="C00000"/>
          </a:solidFill>
        </p:spPr>
        <p:txBody>
          <a:bodyPr vert="horz" lIns="121920" tIns="60960" rIns="121920" bIns="6096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FDF528D2-186C-4F3B-B1C3-D843972903AF}" type="slidenum">
              <a:rPr lang="it-IT" altLang="it-IT" sz="800" b="1" i="0" smtClean="0">
                <a:solidFill>
                  <a:schemeClr val="bg1"/>
                </a:solidFill>
              </a:rPr>
              <a:pPr algn="ctr"/>
              <a:t>5</a:t>
            </a:fld>
            <a:endParaRPr lang="it-IT" altLang="it-IT" sz="800" b="1" i="0" dirty="0">
              <a:solidFill>
                <a:schemeClr val="bg1"/>
              </a:solidFill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B8E95DE0-1A9A-378F-01E5-45CAA920271C}"/>
              </a:ext>
            </a:extLst>
          </p:cNvPr>
          <p:cNvGraphicFramePr>
            <a:graphicFrameLocks noGrp="1"/>
          </p:cNvGraphicFramePr>
          <p:nvPr/>
        </p:nvGraphicFramePr>
        <p:xfrm>
          <a:off x="8000808" y="3405285"/>
          <a:ext cx="3972941" cy="271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D0BFDF8-6912-79BB-DF7B-ADF083221ECA}"/>
              </a:ext>
            </a:extLst>
          </p:cNvPr>
          <p:cNvSpPr txBox="1"/>
          <p:nvPr/>
        </p:nvSpPr>
        <p:spPr>
          <a:xfrm>
            <a:off x="10356611" y="5353356"/>
            <a:ext cx="1733724" cy="21544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Fonte: SRM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China Customs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37A79863-3F1E-826C-CDB5-3FC9DF347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37599" y="134840"/>
            <a:ext cx="6381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20F5-A0C4-FF60-28BE-452B777EA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4001E34C-0465-7826-A3B1-7BC4C1400927}"/>
              </a:ext>
            </a:extLst>
          </p:cNvPr>
          <p:cNvSpPr txBox="1">
            <a:spLocks/>
          </p:cNvSpPr>
          <p:nvPr/>
        </p:nvSpPr>
        <p:spPr>
          <a:xfrm>
            <a:off x="488894" y="269609"/>
            <a:ext cx="11214211" cy="489389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 err="1">
                <a:ln>
                  <a:noFill/>
                </a:ln>
                <a:solidFill>
                  <a:srgbClr val="2233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Intraregional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2233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South Asia da rafforzare</a:t>
            </a:r>
          </a:p>
        </p:txBody>
      </p:sp>
      <p:pic>
        <p:nvPicPr>
          <p:cNvPr id="4" name="Immagine 3" descr="Immagine che contiene schermata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0696BD93-92DA-4EEF-ADAB-3A7B4A11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/>
          <a:stretch>
            <a:fillRect/>
          </a:stretch>
        </p:blipFill>
        <p:spPr>
          <a:xfrm>
            <a:off x="-1" y="758998"/>
            <a:ext cx="12192000" cy="59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5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EFA3F-AC26-9528-68D9-483D4D15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21285"/>
            <a:ext cx="9494520" cy="508635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 flotta sulla direttrice ME - ISC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D0BAA5-E57F-667A-F353-54D196DE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580503"/>
            <a:ext cx="10122229" cy="6054611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E8FE8EE3-CFCF-0619-E079-23090C964E7E}"/>
              </a:ext>
            </a:extLst>
          </p:cNvPr>
          <p:cNvSpPr/>
          <p:nvPr/>
        </p:nvSpPr>
        <p:spPr>
          <a:xfrm>
            <a:off x="2916455" y="2637322"/>
            <a:ext cx="818147" cy="7916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0E1A2A8F-F50C-C1A0-F8BE-6DE55C2C4C9C}"/>
              </a:ext>
            </a:extLst>
          </p:cNvPr>
          <p:cNvSpPr/>
          <p:nvPr/>
        </p:nvSpPr>
        <p:spPr>
          <a:xfrm>
            <a:off x="6420051" y="2406316"/>
            <a:ext cx="1337911" cy="7916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69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EFA3F-AC26-9528-68D9-483D4D15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21285"/>
            <a:ext cx="9494520" cy="508635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Le quote di mercato dei carrier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F93A49-A71A-C251-CF0A-D513DD4E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11" y="891374"/>
            <a:ext cx="9243989" cy="58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6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EFA3F-AC26-9528-68D9-483D4D15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21285"/>
            <a:ext cx="9494520" cy="508635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 flotta per dimensione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8BE120-3D47-9A93-79D7-0197D115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1" y="772474"/>
            <a:ext cx="8799992" cy="5851883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81CCD2F9-978A-1789-2489-72C99738C097}"/>
              </a:ext>
            </a:extLst>
          </p:cNvPr>
          <p:cNvSpPr/>
          <p:nvPr/>
        </p:nvSpPr>
        <p:spPr>
          <a:xfrm>
            <a:off x="1122744" y="4479403"/>
            <a:ext cx="3703899" cy="10648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578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7EB2ADE4BB714CB57A832C42E2BBA3" ma:contentTypeVersion="0" ma:contentTypeDescription="Creare un nuovo documento." ma:contentTypeScope="" ma:versionID="640a5a0e4bd896598fc51fdee66941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F5905-822A-47E8-AC0B-2AF5835B2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5A6C48-B6A4-4443-AB4A-C55B6CFA9BE6}"/>
</file>

<file path=customXml/itemProps3.xml><?xml version="1.0" encoding="utf-8"?>
<ds:datastoreItem xmlns:ds="http://schemas.openxmlformats.org/officeDocument/2006/customXml" ds:itemID="{F2648996-4EE1-47ED-89C1-1E43C927BC84}">
  <ds:schemaRefs>
    <ds:schemaRef ds:uri="http://schemas.microsoft.com/office/2006/metadata/properties"/>
    <ds:schemaRef ds:uri="http://schemas.microsoft.com/office/infopath/2007/PartnerControls"/>
    <ds:schemaRef ds:uri="681f83be-a73f-46a2-9624-6b70396a72eb"/>
    <ds:schemaRef ds:uri="d01c7e66-ecd0-4e15-970b-c4d26734885d"/>
  </ds:schemaRefs>
</ds:datastoreItem>
</file>

<file path=docMetadata/LabelInfo.xml><?xml version="1.0" encoding="utf-8"?>
<clbl:labelList xmlns:clbl="http://schemas.microsoft.com/office/2020/mipLabelMetadata">
  <clbl:label id="{5f5fe31f-9de1-4167-a753-111c0df8115f}" enabled="1" method="Standard" siteId="{cc4baf00-15c9-48dd-9f59-88c98bde2b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451</Words>
  <Application>Microsoft Office PowerPoint</Application>
  <PresentationFormat>Widescreen</PresentationFormat>
  <Paragraphs>89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Arial Narrow</vt:lpstr>
      <vt:lpstr>Calibri</vt:lpstr>
      <vt:lpstr>Calibri Light</vt:lpstr>
      <vt:lpstr>Century Gothic</vt:lpstr>
      <vt:lpstr>Tema di Office</vt:lpstr>
      <vt:lpstr>4_Tema di Office</vt:lpstr>
      <vt:lpstr>Presentazione standard di PowerPoint</vt:lpstr>
      <vt:lpstr>Il posizionamento dell’India negli indicatori di efficienza logistica e di connessione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flotta sulla direttrice ME - ISC</vt:lpstr>
      <vt:lpstr>Le quote di mercato dei carrier</vt:lpstr>
      <vt:lpstr>La flotta per dimensione</vt:lpstr>
      <vt:lpstr>Presentazione standard di PowerPoint</vt:lpstr>
      <vt:lpstr>Geografia e valenza dei porti indiani: Mundra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Ferrara Olimpia</dc:creator>
  <cp:lastModifiedBy>PANARO ALESSANDRO</cp:lastModifiedBy>
  <cp:revision>22</cp:revision>
  <dcterms:created xsi:type="dcterms:W3CDTF">2025-02-06T09:40:58Z</dcterms:created>
  <dcterms:modified xsi:type="dcterms:W3CDTF">2025-11-28T21:45:30Z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2025-02-06T09:41:15Z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c5a3ff9a-e827-4eda-976e-fe0034268b94</vt:lpwstr>
  </property>
  <property fmtid="{D5CDD505-2E9C-101B-9397-08002B2CF9AE}" pid="8" name="MSIP_Label_5f5fe31f-9de1-4167-a753-111c0df8115f_ContentBits">
    <vt:lpwstr>0</vt:lpwstr>
  </property>
  <property fmtid="{D5CDD505-2E9C-101B-9397-08002B2CF9AE}" pid="9" name="ContentTypeId">
    <vt:lpwstr>0x010100FD7EB2ADE4BB714CB57A832C42E2BBA3</vt:lpwstr>
  </property>
  <property fmtid="{D5CDD505-2E9C-101B-9397-08002B2CF9AE}" pid="10" name="MediaServiceImageTags">
    <vt:lpwstr/>
  </property>
</Properties>
</file>